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5" r:id="rId3"/>
    <p:sldId id="257" r:id="rId4"/>
    <p:sldId id="258" r:id="rId5"/>
    <p:sldId id="259" r:id="rId6"/>
    <p:sldId id="266" r:id="rId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E8"/>
          </a:solidFill>
        </a:fill>
      </a:tcStyle>
    </a:wholeTbl>
    <a:band2H>
      <a:tcTxStyle/>
      <a:tcStyle>
        <a:tcBdr/>
        <a:fill>
          <a:solidFill>
            <a:srgbClr val="E7EF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7CF"/>
          </a:solidFill>
        </a:fill>
      </a:tcStyle>
    </a:wholeTbl>
    <a:band2H>
      <a:tcTxStyle/>
      <a:tcStyle>
        <a:tcBdr/>
        <a:fill>
          <a:solidFill>
            <a:srgbClr val="EEF4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DCFCC"/>
          </a:solidFill>
        </a:fill>
      </a:tcStyle>
    </a:wholeTbl>
    <a:band2H>
      <a:tcTxStyle/>
      <a:tcStyle>
        <a:tcBdr/>
        <a:fill>
          <a:solidFill>
            <a:srgbClr val="F6E8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16161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161616"/>
      </a:tcTxStyle>
      <a:tcStyle>
        <a:tcBdr>
          <a:left>
            <a:ln w="12700" cap="flat">
              <a:noFill/>
              <a:miter lim="400000"/>
            </a:ln>
          </a:left>
          <a:right>
            <a:ln w="12700" cap="flat">
              <a:noFill/>
              <a:miter lim="400000"/>
            </a:ln>
          </a:right>
          <a:top>
            <a:ln w="508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Row>
  </a:tblStyle>
  <a:tblStyle styleId="{2708684C-4D16-4618-839F-0558EEFCDFE6}" styleName="">
    <a:tblBg/>
    <a:wholeTbl>
      <a:tcTxStyle b="off"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wholeTbl>
    <a:band2H>
      <a:tcTxStyle/>
      <a:tcStyle>
        <a:tcBdr/>
        <a:fill>
          <a:solidFill>
            <a:srgbClr val="FFFFFF"/>
          </a:solidFill>
        </a:fill>
      </a:tcStyle>
    </a:band2H>
    <a:firstCol>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firstCol>
    <a:la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508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lastRow>
    <a:fir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254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0902"/>
  </p:normalViewPr>
  <p:slideViewPr>
    <p:cSldViewPr snapToGrid="0" snapToObjects="1">
      <p:cViewPr varScale="1">
        <p:scale>
          <a:sx n="70" d="100"/>
          <a:sy n="70" d="100"/>
        </p:scale>
        <p:origin x="21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docker.com/engine/api/"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55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DockerID</a:t>
            </a:r>
            <a:r>
              <a:rPr lang="en-US" dirty="0"/>
              <a:t> (a free login used to access Docker Cloud, Docker Store, and Docker Hub), please visit Docker Cloud to register for one.</a:t>
            </a:r>
          </a:p>
          <a:p>
            <a:endParaRPr lang="en-US" dirty="0"/>
          </a:p>
          <a:p>
            <a:endParaRPr lang="en-US" dirty="0"/>
          </a:p>
        </p:txBody>
      </p:sp>
    </p:spTree>
    <p:extLst>
      <p:ext uri="{BB962C8B-B14F-4D97-AF65-F5344CB8AC3E}">
        <p14:creationId xmlns:p14="http://schemas.microsoft.com/office/powerpoint/2010/main" val="43291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ORCHESTRATION </a:t>
            </a:r>
          </a:p>
          <a:p>
            <a:pPr marL="0" marR="0" lvl="0" indent="0" defTabSz="914400" eaLnBrk="1" fontAlgn="auto" latinLnBrk="0" hangingPunct="1">
              <a:lnSpc>
                <a:spcPct val="100000"/>
              </a:lnSpc>
              <a:spcBef>
                <a:spcPts val="0"/>
              </a:spcBef>
              <a:spcAft>
                <a:spcPts val="0"/>
              </a:spcAft>
              <a:buClrTx/>
              <a:buSzTx/>
              <a:buFontTx/>
              <a:buNone/>
              <a:tabLst/>
              <a:defRPr/>
            </a:pPr>
            <a:r>
              <a:rPr lang="en-US" dirty="0"/>
              <a:t>Container orchestrators, such as Docker Swarm and Kubernetes, provide a ton of functionality around managing and deploying containerized applications. But the two most fundamental things they do are clustering and scheduling</a:t>
            </a:r>
          </a:p>
          <a:p>
            <a:endParaRPr lang="en-US" dirty="0"/>
          </a:p>
          <a:p>
            <a:r>
              <a:rPr lang="en-US" dirty="0"/>
              <a:t>If you heard about containers you've probably heard about </a:t>
            </a:r>
            <a:r>
              <a:rPr lang="en-US" dirty="0" err="1"/>
              <a:t>orchstration</a:t>
            </a:r>
            <a:r>
              <a:rPr lang="en-US" dirty="0"/>
              <a:t> as well. Container orchestrators, such as Docker Swarm and Kubernetes, provide a ton of functionality around managing and deploying containerized applications. But the two most fundamental things they do are clustering and scheduling (that's not all they do by a long shot, but they are arguably the two most important </a:t>
            </a:r>
            <a:r>
              <a:rPr lang="en-US" dirty="0" err="1"/>
              <a:t>fuctions</a:t>
            </a:r>
            <a:r>
              <a:rPr lang="en-US" dirty="0"/>
              <a:t>).Clustering is the concept of taking a group of machines and treating them as a single computing resource. These machines are capable of accepting any workload </a:t>
            </a:r>
            <a:r>
              <a:rPr lang="en-US" dirty="0" err="1"/>
              <a:t>becaues</a:t>
            </a:r>
            <a:r>
              <a:rPr lang="en-US" dirty="0"/>
              <a:t> they all offer the same capabilities. These clustered machines don't have to be running on the same infrastructure - they could be a  mix of bare metal and VMs for instance.  Scheduling is the process of deciding where a workload should reside. When an admin starts a new instance of website she can decide what region it needs to go on or if it should be on bare metal or in the cloud. The scheduler will make that happen. Schedulers also make sure that the application maintains its desired state. For example, if there were 10 copies of a web site running, and one of them crashed, the scheduler would know this and start up a new instance to take the failed one's place.</a:t>
            </a:r>
          </a:p>
          <a:p>
            <a:endParaRPr lang="en-US" b="1" dirty="0"/>
          </a:p>
          <a:p>
            <a:r>
              <a:rPr lang="en-US" b="1" dirty="0"/>
              <a:t>SWARM</a:t>
            </a:r>
          </a:p>
          <a:p>
            <a:pPr marL="0" marR="0" lvl="0" indent="0" defTabSz="914400" eaLnBrk="1" fontAlgn="auto" latinLnBrk="0" hangingPunct="1">
              <a:lnSpc>
                <a:spcPct val="100000"/>
              </a:lnSpc>
              <a:spcBef>
                <a:spcPts val="0"/>
              </a:spcBef>
              <a:spcAft>
                <a:spcPts val="0"/>
              </a:spcAft>
              <a:buClrTx/>
              <a:buSzTx/>
              <a:buFontTx/>
              <a:buNone/>
              <a:tabLst/>
              <a:defRPr/>
            </a:pPr>
            <a:r>
              <a:rPr lang="en-US" dirty="0"/>
              <a:t>S</a:t>
            </a:r>
            <a:r>
              <a:rPr lang="cs-CZ" dirty="0" err="1"/>
              <a:t>warm</a:t>
            </a:r>
            <a:r>
              <a:rPr lang="cs-CZ" dirty="0"/>
              <a:t> </a:t>
            </a:r>
            <a:r>
              <a:rPr lang="cs-CZ" dirty="0" err="1"/>
              <a:t>is</a:t>
            </a:r>
            <a:r>
              <a:rPr lang="cs-CZ" dirty="0"/>
              <a:t> a </a:t>
            </a:r>
            <a:r>
              <a:rPr lang="cs-CZ" dirty="0" err="1"/>
              <a:t>group</a:t>
            </a:r>
            <a:r>
              <a:rPr lang="cs-CZ" dirty="0"/>
              <a:t> </a:t>
            </a:r>
            <a:r>
              <a:rPr lang="cs-CZ" dirty="0" err="1"/>
              <a:t>of</a:t>
            </a:r>
            <a:r>
              <a:rPr lang="cs-CZ" dirty="0"/>
              <a:t> </a:t>
            </a:r>
            <a:r>
              <a:rPr lang="cs-CZ" dirty="0" err="1"/>
              <a:t>machines</a:t>
            </a:r>
            <a:r>
              <a:rPr lang="cs-CZ" dirty="0"/>
              <a:t> </a:t>
            </a:r>
            <a:r>
              <a:rPr lang="cs-CZ" dirty="0" err="1"/>
              <a:t>that</a:t>
            </a:r>
            <a:r>
              <a:rPr lang="cs-CZ" dirty="0"/>
              <a:t> are </a:t>
            </a:r>
            <a:r>
              <a:rPr lang="cs-CZ" dirty="0" err="1"/>
              <a:t>running</a:t>
            </a:r>
            <a:r>
              <a:rPr lang="cs-CZ" dirty="0"/>
              <a:t> </a:t>
            </a:r>
            <a:r>
              <a:rPr lang="cs-CZ" dirty="0" err="1"/>
              <a:t>Docker</a:t>
            </a:r>
            <a:r>
              <a:rPr lang="cs-CZ" dirty="0"/>
              <a:t> and </a:t>
            </a:r>
            <a:r>
              <a:rPr lang="cs-CZ" dirty="0" err="1"/>
              <a:t>joined</a:t>
            </a:r>
            <a:r>
              <a:rPr lang="cs-CZ" dirty="0"/>
              <a:t> </a:t>
            </a:r>
            <a:r>
              <a:rPr lang="cs-CZ" dirty="0" err="1"/>
              <a:t>into</a:t>
            </a:r>
            <a:r>
              <a:rPr lang="cs-CZ" dirty="0"/>
              <a:t> a cluster</a:t>
            </a:r>
            <a:endParaRPr lang="en-US" dirty="0"/>
          </a:p>
          <a:p>
            <a:endParaRPr lang="en-US" b="0" dirty="0"/>
          </a:p>
          <a:p>
            <a:endParaRPr lang="en-US" dirty="0"/>
          </a:p>
          <a:p>
            <a:r>
              <a:rPr lang="en-US" dirty="0"/>
              <a:t>https://</a:t>
            </a:r>
            <a:r>
              <a:rPr lang="en-US" dirty="0" err="1"/>
              <a:t>docs.docker.com</a:t>
            </a:r>
            <a:r>
              <a:rPr lang="en-US" dirty="0"/>
              <a:t>/get-started/part4/#understanding-swarm-clusters</a:t>
            </a:r>
          </a:p>
          <a:p>
            <a:r>
              <a:rPr lang="en-US" dirty="0"/>
              <a:t>https://</a:t>
            </a:r>
            <a:r>
              <a:rPr lang="en-US" dirty="0" err="1"/>
              <a:t>docs.docker.com</a:t>
            </a:r>
            <a:r>
              <a:rPr lang="en-US" dirty="0"/>
              <a:t>/engine/swarm/#feature-highlights</a:t>
            </a:r>
          </a:p>
          <a:p>
            <a:r>
              <a:rPr lang="en-US" dirty="0"/>
              <a:t>https://</a:t>
            </a:r>
            <a:r>
              <a:rPr lang="en-US" dirty="0" err="1"/>
              <a:t>docs.docker.com</a:t>
            </a:r>
            <a:r>
              <a:rPr lang="en-US" dirty="0"/>
              <a:t>/engine/swarm/how-swarm-mode-works/services</a:t>
            </a:r>
          </a:p>
          <a:p>
            <a:r>
              <a:rPr lang="en-US" dirty="0"/>
              <a:t>Services are an abstraction in Docker that represent an application or component of an application. For instance a web front end service connecting to a database backend service. You can deploy an application made up of a single service. </a:t>
            </a:r>
          </a:p>
          <a:p>
            <a:endParaRPr lang="en-US" dirty="0"/>
          </a:p>
          <a:p>
            <a:r>
              <a:rPr lang="en-US" dirty="0"/>
              <a:t>The service construct provides a host of useful features including:</a:t>
            </a:r>
          </a:p>
          <a:p>
            <a:pPr marL="171450" indent="-171450">
              <a:buFont typeface="Arial" panose="020B0604020202020204" pitchFamily="34" charset="0"/>
              <a:buChar char="•"/>
            </a:pPr>
            <a:r>
              <a:rPr lang="en-US" dirty="0"/>
              <a:t>Load balancing* Layer 4 and layer 7 routing meshes</a:t>
            </a:r>
          </a:p>
          <a:p>
            <a:pPr marL="171450" indent="-171450">
              <a:buFont typeface="Arial" panose="020B0604020202020204" pitchFamily="34" charset="0"/>
              <a:buChar char="•"/>
            </a:pPr>
            <a:r>
              <a:rPr lang="en-US" dirty="0"/>
              <a:t>Desired state reconciliation</a:t>
            </a:r>
          </a:p>
          <a:p>
            <a:pPr marL="171450" indent="-171450">
              <a:buFont typeface="Arial" panose="020B0604020202020204" pitchFamily="34" charset="0"/>
              <a:buChar char="•"/>
            </a:pPr>
            <a:r>
              <a:rPr lang="en-US" dirty="0"/>
              <a:t>Service discovery</a:t>
            </a:r>
          </a:p>
          <a:p>
            <a:pPr marL="171450" indent="-171450">
              <a:buFont typeface="Arial" panose="020B0604020202020204" pitchFamily="34" charset="0"/>
              <a:buChar char="•"/>
            </a:pPr>
            <a:r>
              <a:rPr lang="en-US" dirty="0" err="1"/>
              <a:t>Helthchecks</a:t>
            </a:r>
            <a:endParaRPr lang="en-US" dirty="0"/>
          </a:p>
          <a:p>
            <a:pPr marL="171450" indent="-171450">
              <a:buFont typeface="Arial" panose="020B0604020202020204" pitchFamily="34" charset="0"/>
              <a:buChar char="•"/>
            </a:pPr>
            <a:r>
              <a:rPr lang="en-US" dirty="0"/>
              <a:t>Upgrades and rollback</a:t>
            </a:r>
          </a:p>
          <a:p>
            <a:pPr marL="171450" indent="-171450">
              <a:buFont typeface="Arial" panose="020B0604020202020204" pitchFamily="34" charset="0"/>
              <a:buChar char="•"/>
            </a:pPr>
            <a:r>
              <a:rPr lang="en-US" dirty="0"/>
              <a:t>Scaling</a:t>
            </a:r>
          </a:p>
          <a:p>
            <a:endParaRPr lang="en-US" dirty="0"/>
          </a:p>
          <a:p>
            <a:endParaRPr lang="en-US" dirty="0"/>
          </a:p>
          <a:p>
            <a:r>
              <a:rPr lang="en-US" dirty="0"/>
              <a:t>Swarm manager</a:t>
            </a:r>
          </a:p>
          <a:p>
            <a:pPr marL="171450" indent="-171450">
              <a:buFont typeface="Arial" panose="020B0604020202020204" pitchFamily="34" charset="0"/>
              <a:buChar char="•"/>
            </a:pPr>
            <a:r>
              <a:rPr lang="cs-CZ" sz="1200" b="0" i="0" dirty="0" err="1">
                <a:effectLst/>
                <a:latin typeface="+mn-lt"/>
                <a:ea typeface="+mn-ea"/>
                <a:cs typeface="+mn-cs"/>
                <a:sym typeface="Calibri"/>
              </a:rPr>
              <a:t>Manager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handle cluster management </a:t>
            </a:r>
            <a:r>
              <a:rPr lang="cs-CZ" sz="1200" b="0" i="0" dirty="0" err="1">
                <a:effectLst/>
                <a:latin typeface="+mn-lt"/>
                <a:ea typeface="+mn-ea"/>
                <a:cs typeface="+mn-cs"/>
                <a:sym typeface="Calibri"/>
              </a:rPr>
              <a:t>tasks</a:t>
            </a:r>
            <a:r>
              <a:rPr lang="cs-CZ" sz="1200" b="0" i="0" dirty="0">
                <a:effectLst/>
                <a:latin typeface="+mn-lt"/>
                <a:ea typeface="+mn-ea"/>
                <a:cs typeface="+mn-cs"/>
                <a:sym typeface="Calibri"/>
              </a:rPr>
              <a:t>:</a:t>
            </a:r>
          </a:p>
          <a:p>
            <a:pPr marL="171450" indent="-171450">
              <a:buFont typeface="Arial" panose="020B0604020202020204" pitchFamily="34" charset="0"/>
              <a:buChar char="•"/>
            </a:pPr>
            <a:r>
              <a:rPr lang="cs-CZ" sz="1200" b="0" i="0" dirty="0" err="1">
                <a:effectLst/>
                <a:latin typeface="+mn-lt"/>
                <a:ea typeface="+mn-ea"/>
                <a:cs typeface="+mn-cs"/>
                <a:sym typeface="Calibri"/>
              </a:rPr>
              <a:t>maintaining</a:t>
            </a:r>
            <a:r>
              <a:rPr lang="cs-CZ" sz="1200" b="0" i="0" dirty="0">
                <a:effectLst/>
                <a:latin typeface="+mn-lt"/>
                <a:ea typeface="+mn-ea"/>
                <a:cs typeface="+mn-cs"/>
                <a:sym typeface="Calibri"/>
              </a:rPr>
              <a:t> cluster </a:t>
            </a:r>
            <a:r>
              <a:rPr lang="cs-CZ" sz="1200" b="0" i="0" dirty="0" err="1">
                <a:effectLst/>
                <a:latin typeface="+mn-lt"/>
                <a:ea typeface="+mn-ea"/>
                <a:cs typeface="+mn-cs"/>
                <a:sym typeface="Calibri"/>
              </a:rPr>
              <a:t>state</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services</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serving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a:t>
            </a:r>
            <a:r>
              <a:rPr lang="cs-CZ" sz="1200" b="0" i="0" u="none" strike="noStrike" dirty="0">
                <a:effectLst/>
                <a:latin typeface="+mn-lt"/>
                <a:ea typeface="+mn-ea"/>
                <a:cs typeface="+mn-cs"/>
                <a:sym typeface="Calibri"/>
                <a:hlinkClick r:id="rId3"/>
              </a:rPr>
              <a:t>HTTP API endpoints</a:t>
            </a:r>
            <a:endParaRPr lang="cs-CZ" sz="1200" b="0" i="0" dirty="0">
              <a:effectLst/>
              <a:latin typeface="+mn-lt"/>
              <a:ea typeface="+mn-ea"/>
              <a:cs typeface="+mn-cs"/>
              <a:sym typeface="Calibri"/>
            </a:endParaRPr>
          </a:p>
          <a:p>
            <a:endParaRPr lang="en-US" sz="1200" b="0" i="0" dirty="0">
              <a:effectLst/>
              <a:latin typeface="+mn-lt"/>
              <a:ea typeface="+mn-ea"/>
              <a:cs typeface="+mn-cs"/>
              <a:sym typeface="Calibri"/>
            </a:endParaRPr>
          </a:p>
          <a:p>
            <a:r>
              <a:rPr lang="en-US" sz="1200" b="0" i="0" dirty="0">
                <a:effectLst/>
                <a:latin typeface="+mn-lt"/>
                <a:ea typeface="+mn-ea"/>
                <a:cs typeface="+mn-cs"/>
                <a:sym typeface="Calibri"/>
              </a:rPr>
              <a:t>Swarm worker</a:t>
            </a:r>
          </a:p>
          <a:p>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are </a:t>
            </a:r>
            <a:r>
              <a:rPr lang="cs-CZ" sz="1200" b="0" i="0" dirty="0" err="1">
                <a:effectLst/>
                <a:latin typeface="+mn-lt"/>
                <a:ea typeface="+mn-ea"/>
                <a:cs typeface="+mn-cs"/>
                <a:sym typeface="Calibri"/>
              </a:rPr>
              <a:t>also</a:t>
            </a:r>
            <a:r>
              <a:rPr lang="cs-CZ" sz="1200" b="0" i="0" dirty="0">
                <a:effectLst/>
                <a:latin typeface="+mn-lt"/>
                <a:ea typeface="+mn-ea"/>
                <a:cs typeface="+mn-cs"/>
                <a:sym typeface="Calibri"/>
              </a:rPr>
              <a:t> </a:t>
            </a:r>
            <a:r>
              <a:rPr lang="cs-CZ" sz="1200" b="0" i="0" dirty="0" err="1">
                <a:effectLst/>
                <a:latin typeface="+mn-lt"/>
                <a:ea typeface="+mn-ea"/>
                <a:cs typeface="+mn-cs"/>
                <a:sym typeface="Calibri"/>
              </a:rPr>
              <a:t>instances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of</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Docker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Engine</a:t>
            </a:r>
            <a:r>
              <a:rPr lang="cs-CZ" sz="1200" b="0" i="0" dirty="0">
                <a:effectLst/>
                <a:latin typeface="+mn-lt"/>
                <a:ea typeface="+mn-ea"/>
                <a:cs typeface="+mn-cs"/>
                <a:sym typeface="Calibri"/>
              </a:rPr>
              <a:t> </a:t>
            </a:r>
            <a:r>
              <a:rPr lang="cs-CZ" sz="1200" b="0" i="0" dirty="0" err="1">
                <a:effectLst/>
                <a:latin typeface="+mn-lt"/>
                <a:ea typeface="+mn-ea"/>
                <a:cs typeface="+mn-cs"/>
                <a:sym typeface="Calibri"/>
              </a:rPr>
              <a:t>whose</a:t>
            </a:r>
            <a:r>
              <a:rPr lang="cs-CZ" sz="1200" b="0" i="0" dirty="0">
                <a:effectLst/>
                <a:latin typeface="+mn-lt"/>
                <a:ea typeface="+mn-ea"/>
                <a:cs typeface="+mn-cs"/>
                <a:sym typeface="Calibri"/>
              </a:rPr>
              <a:t> sole </a:t>
            </a:r>
            <a:r>
              <a:rPr lang="cs-CZ" sz="1200" b="0" i="0" dirty="0" err="1">
                <a:effectLst/>
                <a:latin typeface="+mn-lt"/>
                <a:ea typeface="+mn-ea"/>
                <a:cs typeface="+mn-cs"/>
                <a:sym typeface="Calibri"/>
              </a:rPr>
              <a:t>purpose</a:t>
            </a:r>
            <a:r>
              <a:rPr lang="cs-CZ" sz="1200" b="0" i="0" dirty="0">
                <a:effectLst/>
                <a:latin typeface="+mn-lt"/>
                <a:ea typeface="+mn-ea"/>
                <a:cs typeface="+mn-cs"/>
                <a:sym typeface="Calibri"/>
              </a:rPr>
              <a:t> </a:t>
            </a:r>
            <a:r>
              <a:rPr lang="cs-CZ" sz="1200" b="0" i="0" dirty="0" err="1">
                <a:effectLst/>
                <a:latin typeface="+mn-lt"/>
                <a:ea typeface="+mn-ea"/>
                <a:cs typeface="+mn-cs"/>
                <a:sym typeface="Calibri"/>
              </a:rPr>
              <a:t>is</a:t>
            </a:r>
            <a:r>
              <a:rPr lang="cs-CZ" sz="1200" b="0" i="0" dirty="0">
                <a:effectLst/>
                <a:latin typeface="+mn-lt"/>
                <a:ea typeface="+mn-ea"/>
                <a:cs typeface="+mn-cs"/>
                <a:sym typeface="Calibri"/>
              </a:rPr>
              <a:t> to </a:t>
            </a:r>
            <a:r>
              <a:rPr lang="cs-CZ" sz="1200" b="0" i="0" dirty="0" err="1">
                <a:effectLst/>
                <a:latin typeface="+mn-lt"/>
                <a:ea typeface="+mn-ea"/>
                <a:cs typeface="+mn-cs"/>
                <a:sym typeface="Calibri"/>
              </a:rPr>
              <a:t>execute</a:t>
            </a:r>
            <a:r>
              <a:rPr lang="cs-CZ" sz="1200" b="0" i="0" dirty="0">
                <a:effectLst/>
                <a:latin typeface="+mn-lt"/>
                <a:ea typeface="+mn-ea"/>
                <a:cs typeface="+mn-cs"/>
                <a:sym typeface="Calibri"/>
              </a:rPr>
              <a:t> </a:t>
            </a:r>
            <a:r>
              <a:rPr lang="cs-CZ" sz="1200" b="0" i="0" dirty="0" err="1">
                <a:effectLst/>
                <a:latin typeface="+mn-lt"/>
                <a:ea typeface="+mn-ea"/>
                <a:cs typeface="+mn-cs"/>
                <a:sym typeface="Calibri"/>
              </a:rPr>
              <a:t>containers</a:t>
            </a:r>
            <a:r>
              <a:rPr lang="cs-CZ" sz="1200" b="0" i="0" dirty="0">
                <a:effectLst/>
                <a:latin typeface="+mn-lt"/>
                <a:ea typeface="+mn-ea"/>
                <a:cs typeface="+mn-cs"/>
                <a:sym typeface="Calibri"/>
              </a:rPr>
              <a:t>. </a:t>
            </a:r>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don’t</a:t>
            </a:r>
            <a:r>
              <a:rPr lang="cs-CZ" sz="1200" b="0" i="0" dirty="0">
                <a:effectLst/>
                <a:latin typeface="+mn-lt"/>
                <a:ea typeface="+mn-ea"/>
                <a:cs typeface="+mn-cs"/>
                <a:sym typeface="Calibri"/>
              </a:rPr>
              <a:t> </a:t>
            </a:r>
            <a:r>
              <a:rPr lang="cs-CZ" sz="1200" b="0" i="0" dirty="0" err="1">
                <a:effectLst/>
                <a:latin typeface="+mn-lt"/>
                <a:ea typeface="+mn-ea"/>
                <a:cs typeface="+mn-cs"/>
                <a:sym typeface="Calibri"/>
              </a:rPr>
              <a:t>participate</a:t>
            </a:r>
            <a:r>
              <a:rPr lang="cs-CZ" sz="1200" b="0" i="0" dirty="0">
                <a:effectLst/>
                <a:latin typeface="+mn-lt"/>
                <a:ea typeface="+mn-ea"/>
                <a:cs typeface="+mn-cs"/>
                <a:sym typeface="Calibri"/>
              </a:rPr>
              <a:t> in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Raft </a:t>
            </a:r>
            <a:r>
              <a:rPr lang="cs-CZ" sz="1200" b="0" i="0" dirty="0" err="1">
                <a:effectLst/>
                <a:latin typeface="+mn-lt"/>
                <a:ea typeface="+mn-ea"/>
                <a:cs typeface="+mn-cs"/>
                <a:sym typeface="Calibri"/>
              </a:rPr>
              <a:t>distributed</a:t>
            </a:r>
            <a:r>
              <a:rPr lang="cs-CZ" sz="1200" b="0" i="0" dirty="0">
                <a:effectLst/>
                <a:latin typeface="+mn-lt"/>
                <a:ea typeface="+mn-ea"/>
                <a:cs typeface="+mn-cs"/>
                <a:sym typeface="Calibri"/>
              </a:rPr>
              <a:t> </a:t>
            </a:r>
            <a:r>
              <a:rPr lang="cs-CZ" sz="1200" b="0" i="0" dirty="0" err="1">
                <a:effectLst/>
                <a:latin typeface="+mn-lt"/>
                <a:ea typeface="+mn-ea"/>
                <a:cs typeface="+mn-cs"/>
                <a:sym typeface="Calibri"/>
              </a:rPr>
              <a:t>state</a:t>
            </a:r>
            <a:r>
              <a:rPr lang="cs-CZ" sz="1200" b="0" i="0" dirty="0">
                <a:effectLst/>
                <a:latin typeface="+mn-lt"/>
                <a:ea typeface="+mn-ea"/>
                <a:cs typeface="+mn-cs"/>
                <a:sym typeface="Calibri"/>
              </a:rPr>
              <a:t>, make </a:t>
            </a: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decisions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or</a:t>
            </a:r>
            <a:r>
              <a:rPr lang="cs-CZ" sz="1200" b="0" i="0" dirty="0">
                <a:effectLst/>
                <a:latin typeface="+mn-lt"/>
                <a:ea typeface="+mn-ea"/>
                <a:cs typeface="+mn-cs"/>
                <a:sym typeface="Calibri"/>
              </a:rPr>
              <a:t> serve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HTTP API.</a:t>
            </a:r>
          </a:p>
          <a:p>
            <a:endParaRPr lang="en-US" dirty="0"/>
          </a:p>
        </p:txBody>
      </p:sp>
    </p:spTree>
    <p:extLst>
      <p:ext uri="{BB962C8B-B14F-4D97-AF65-F5344CB8AC3E}">
        <p14:creationId xmlns:p14="http://schemas.microsoft.com/office/powerpoint/2010/main" val="151213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solarwinds</a:t>
            </a:r>
            <a:r>
              <a:rPr lang="en-US" dirty="0"/>
              <a:t>/containers/tree/master/</a:t>
            </a:r>
            <a:r>
              <a:rPr lang="en-US" dirty="0" err="1"/>
              <a:t>cnpt</a:t>
            </a:r>
            <a:endParaRPr lang="en-US" dirty="0"/>
          </a:p>
        </p:txBody>
      </p:sp>
    </p:spTree>
    <p:extLst>
      <p:ext uri="{BB962C8B-B14F-4D97-AF65-F5344CB8AC3E}">
        <p14:creationId xmlns:p14="http://schemas.microsoft.com/office/powerpoint/2010/main" val="32600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solarwinds</a:t>
            </a:r>
            <a:r>
              <a:rPr lang="en-US" dirty="0"/>
              <a:t>/containers/tree/master/</a:t>
            </a:r>
            <a:r>
              <a:rPr lang="en-US" dirty="0" err="1"/>
              <a:t>cnpt</a:t>
            </a:r>
            <a:endParaRPr lang="en-US" dirty="0"/>
          </a:p>
        </p:txBody>
      </p:sp>
    </p:spTree>
    <p:extLst>
      <p:ext uri="{BB962C8B-B14F-4D97-AF65-F5344CB8AC3E}">
        <p14:creationId xmlns:p14="http://schemas.microsoft.com/office/powerpoint/2010/main" val="1165675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olarWinds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822960" y="4160622"/>
            <a:ext cx="5882641" cy="419617"/>
          </a:xfrm>
          <a:prstGeom prst="rect">
            <a:avLst/>
          </a:prstGeom>
        </p:spPr>
        <p:txBody>
          <a:bodyPr anchor="b"/>
          <a:lstStyle>
            <a:lvl1pPr>
              <a:defRPr sz="2400"/>
            </a:lvl1pPr>
          </a:lstStyle>
          <a:p>
            <a:r>
              <a:t>CLICK TO EDIT MASTER TITLE STYLE</a:t>
            </a:r>
          </a:p>
        </p:txBody>
      </p:sp>
      <p:sp>
        <p:nvSpPr>
          <p:cNvPr id="12" name="Shape 12"/>
          <p:cNvSpPr>
            <a:spLocks noGrp="1"/>
          </p:cNvSpPr>
          <p:nvPr>
            <p:ph type="body" sz="quarter" idx="1"/>
          </p:nvPr>
        </p:nvSpPr>
        <p:spPr>
          <a:xfrm>
            <a:off x="822960" y="4580237"/>
            <a:ext cx="5443200" cy="400763"/>
          </a:xfrm>
          <a:prstGeom prst="rect">
            <a:avLst/>
          </a:prstGeom>
          <a:extLst>
            <a:ext uri="{C572A759-6A51-4108-AA02-DFA0A04FC94B}">
              <ma14:wrappingTextBoxFlag xmlns="" xmlns:ma14="http://schemas.microsoft.com/office/mac/drawingml/2011/main" val="1"/>
            </a:ext>
          </a:extLst>
        </p:spPr>
        <p:txBody>
          <a:bodyPr/>
          <a:lstStyle>
            <a:lvl1pPr marL="0" indent="0">
              <a:buClrTx/>
              <a:buSzTx/>
              <a:buFontTx/>
              <a:buNone/>
              <a:defRPr sz="2000">
                <a:solidFill>
                  <a:schemeClr val="accent5"/>
                </a:solidFill>
              </a:defRPr>
            </a:lvl1pPr>
          </a:lstStyle>
          <a:p>
            <a:r>
              <a:t>Click to edit Master subtitle style</a:t>
            </a:r>
          </a:p>
        </p:txBody>
      </p:sp>
      <p:sp>
        <p:nvSpPr>
          <p:cNvPr id="13" name="Shape 13"/>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olarWinds 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CLICK TO EDIT MASTER TITLE STYLE</a:t>
            </a:r>
          </a:p>
        </p:txBody>
      </p:sp>
      <p:sp>
        <p:nvSpPr>
          <p:cNvPr id="21" name="Shape 21"/>
          <p:cNvSpPr>
            <a:spLocks noGrp="1"/>
          </p:cNvSpPr>
          <p:nvPr>
            <p:ph type="body" idx="1"/>
          </p:nvPr>
        </p:nvSpPr>
        <p:spPr>
          <a:xfrm>
            <a:off x="177164" y="1311274"/>
            <a:ext cx="11835766" cy="4895216"/>
          </a:xfrm>
          <a:prstGeom prst="rect">
            <a:avLst/>
          </a:prstGeom>
          <a:extLst>
            <a:ext uri="{C572A759-6A51-4108-AA02-DFA0A04FC94B}">
              <ma14:wrappingTextBoxFlag xmlns="" xmlns:ma14="http://schemas.microsoft.com/office/mac/drawingml/2011/main" val="1"/>
            </a:ext>
          </a:extLst>
        </p:spPr>
        <p:txBody>
          <a:bodyPr/>
          <a:lstStyle/>
          <a:p>
            <a:r>
              <a:t>Click to edit Master text styles</a:t>
            </a:r>
          </a:p>
          <a:p>
            <a:pPr lvl="1"/>
            <a:r>
              <a:t>Second level</a:t>
            </a:r>
          </a:p>
          <a:p>
            <a:pPr lvl="2"/>
            <a:r>
              <a:t>Third level</a:t>
            </a:r>
          </a:p>
          <a:p>
            <a:pPr lvl="3"/>
            <a:r>
              <a:t>Fourth level</a:t>
            </a:r>
          </a:p>
          <a:p>
            <a:pPr lvl="4"/>
            <a:r>
              <a:t>Fifth level</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77164" y="333372"/>
            <a:ext cx="9860282" cy="51435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CLICK TO EDIT MASTER TITLE STYLE</a:t>
            </a:r>
          </a:p>
        </p:txBody>
      </p:sp>
      <p:sp>
        <p:nvSpPr>
          <p:cNvPr id="3" name="Shape 3"/>
          <p:cNvSpPr>
            <a:spLocks noGrp="1"/>
          </p:cNvSpPr>
          <p:nvPr>
            <p:ph type="sldNum" sz="quarter" idx="2"/>
          </p:nvPr>
        </p:nvSpPr>
        <p:spPr>
          <a:xfrm>
            <a:off x="11739273" y="6457220"/>
            <a:ext cx="273656" cy="264256"/>
          </a:xfrm>
          <a:prstGeom prst="rect">
            <a:avLst/>
          </a:prstGeom>
          <a:ln w="12700">
            <a:miter lim="400000"/>
          </a:ln>
        </p:spPr>
        <p:txBody>
          <a:bodyPr wrap="none" lIns="45719" rIns="45719" anchor="b">
            <a:spAutoFit/>
          </a:bodyPr>
          <a:lstStyle>
            <a:lvl1pPr algn="r">
              <a:defRPr sz="1200">
                <a:solidFill>
                  <a:schemeClr val="accent4"/>
                </a:solidFill>
              </a:defRPr>
            </a:lvl1pPr>
          </a:lstStyle>
          <a:p>
            <a:fld id="{86CB4B4D-7CA3-9044-876B-883B54F8677D}" type="slidenum">
              <a:t>‹#›</a:t>
            </a:fld>
            <a:endParaRPr/>
          </a:p>
        </p:txBody>
      </p:sp>
      <p:sp>
        <p:nvSpPr>
          <p:cNvPr id="4" name="Shape 4"/>
          <p:cNvSpPr>
            <a:spLocks noGrp="1"/>
          </p:cNvSpPr>
          <p:nvPr>
            <p:ph type="body" idx="1"/>
          </p:nvPr>
        </p:nvSpPr>
        <p:spPr>
          <a:xfrm>
            <a:off x="609600" y="1600200"/>
            <a:ext cx="10972800" cy="5257800"/>
          </a:xfrm>
          <a:prstGeom prst="rect">
            <a:avLst/>
          </a:prstGeom>
          <a:ln w="12700">
            <a:miter lim="400000"/>
          </a:ln>
        </p:spPr>
        <p:txBody>
          <a:bodyPr lIns="45719" rIns="45719">
            <a:normAutofit/>
          </a:bodyPr>
          <a:lstStyle/>
          <a:p>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1pPr>
      <a:lvl2pPr marL="845819" marR="0" indent="-274319" algn="l" defTabSz="914400" rtl="0" latinLnBrk="0">
        <a:lnSpc>
          <a:spcPct val="90000"/>
        </a:lnSpc>
        <a:spcBef>
          <a:spcPts val="1000"/>
        </a:spcBef>
        <a:spcAft>
          <a:spcPts val="0"/>
        </a:spcAft>
        <a:buClr>
          <a:schemeClr val="accent2"/>
        </a:buClr>
        <a:buSzPct val="100000"/>
        <a:buFont typeface="Arial"/>
        <a:buChar char="o"/>
        <a:tabLst/>
        <a:defRPr sz="2400" b="0" i="0" u="none" strike="noStrike" cap="none" spc="0" baseline="0">
          <a:ln>
            <a:noFill/>
          </a:ln>
          <a:solidFill>
            <a:schemeClr val="accent4"/>
          </a:solidFill>
          <a:uFillTx/>
          <a:latin typeface="Arial"/>
          <a:ea typeface="Arial"/>
          <a:cs typeface="Arial"/>
          <a:sym typeface="Arial"/>
        </a:defRPr>
      </a:lvl2pPr>
      <a:lvl3pPr marL="150495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3pPr>
      <a:lvl4pPr marL="217170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4pPr>
      <a:lvl5pPr marL="245745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5pPr>
      <a:lvl6pPr marL="25908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6pPr>
      <a:lvl7pPr marL="30480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7pPr>
      <a:lvl8pPr marL="35052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8pPr>
      <a:lvl9pPr marL="39624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voklimsa/DockerMeetupAdvanced.gi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ctrTitle"/>
          </p:nvPr>
        </p:nvSpPr>
        <p:spPr>
          <a:xfrm>
            <a:off x="822959" y="4160622"/>
            <a:ext cx="5882642" cy="419617"/>
          </a:xfrm>
          <a:prstGeom prst="rect">
            <a:avLst/>
          </a:prstGeom>
        </p:spPr>
        <p:txBody>
          <a:bodyPr/>
          <a:lstStyle>
            <a:lvl1pPr defTabSz="896111">
              <a:defRPr sz="2352"/>
            </a:lvl1pPr>
          </a:lstStyle>
          <a:p>
            <a:r>
              <a:rPr lang="en-US" dirty="0"/>
              <a:t>Docker </a:t>
            </a:r>
            <a:endParaRPr dirty="0"/>
          </a:p>
        </p:txBody>
      </p:sp>
      <p:sp>
        <p:nvSpPr>
          <p:cNvPr id="49" name="Shape 49"/>
          <p:cNvSpPr>
            <a:spLocks noGrp="1"/>
          </p:cNvSpPr>
          <p:nvPr>
            <p:ph type="subTitle" sz="quarter" idx="1"/>
          </p:nvPr>
        </p:nvSpPr>
        <p:spPr>
          <a:xfrm>
            <a:off x="822960" y="4580237"/>
            <a:ext cx="5443201" cy="400763"/>
          </a:xfrm>
          <a:prstGeom prst="rect">
            <a:avLst/>
          </a:prstGeom>
        </p:spPr>
        <p:txBody>
          <a:bodyPr/>
          <a:lstStyle/>
          <a:p>
            <a:r>
              <a:rPr lang="en-US" dirty="0"/>
              <a:t>Docker Advanced</a:t>
            </a:r>
            <a:endParaRPr dirty="0"/>
          </a:p>
        </p:txBody>
      </p:sp>
      <p:sp>
        <p:nvSpPr>
          <p:cNvPr id="2" name="TextBox 1"/>
          <p:cNvSpPr txBox="1"/>
          <p:nvPr/>
        </p:nvSpPr>
        <p:spPr>
          <a:xfrm>
            <a:off x="822959" y="5031285"/>
            <a:ext cx="1156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Arial"/>
                <a:ea typeface="Arial"/>
                <a:cs typeface="Arial"/>
                <a:sym typeface="Arial"/>
              </a:rPr>
              <a:t>Ivo </a:t>
            </a:r>
            <a:r>
              <a:rPr kumimoji="0" lang="en-US" sz="1800" b="0" i="0" u="none" strike="noStrike" cap="none" spc="0" normalizeH="0" baseline="0" dirty="0" err="1">
                <a:ln>
                  <a:noFill/>
                </a:ln>
                <a:solidFill>
                  <a:schemeClr val="bg1"/>
                </a:solidFill>
                <a:effectLst/>
                <a:uFillTx/>
                <a:latin typeface="Arial"/>
                <a:ea typeface="Arial"/>
                <a:cs typeface="Arial"/>
                <a:sym typeface="Arial"/>
              </a:rPr>
              <a:t>Klimša</a:t>
            </a:r>
            <a:endParaRPr kumimoji="0" lang="en-US" sz="1800" b="0" i="0" u="none" strike="noStrike" cap="none" spc="0" normalizeH="0" baseline="0" dirty="0">
              <a:ln>
                <a:noFill/>
              </a:ln>
              <a:solidFill>
                <a:schemeClr val="bg1"/>
              </a:solidFill>
              <a:effectLst/>
              <a:uFillTx/>
              <a:latin typeface="Arial"/>
              <a:ea typeface="Arial"/>
              <a:cs typeface="Arial"/>
              <a:sym typeface="Aria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Agenda</a:t>
            </a:r>
            <a:endParaRPr lang="en-US" dirty="0"/>
          </a:p>
        </p:txBody>
      </p:sp>
      <p:sp>
        <p:nvSpPr>
          <p:cNvPr id="3" name="Text Placeholder 2"/>
          <p:cNvSpPr>
            <a:spLocks noGrp="1"/>
          </p:cNvSpPr>
          <p:nvPr>
            <p:ph type="body" idx="1"/>
          </p:nvPr>
        </p:nvSpPr>
        <p:spPr/>
        <p:txBody>
          <a:bodyPr>
            <a:normAutofit/>
          </a:bodyPr>
          <a:lstStyle/>
          <a:p>
            <a:r>
              <a:rPr lang="en-US" sz="4000" dirty="0"/>
              <a:t>Introduction</a:t>
            </a:r>
          </a:p>
          <a:p>
            <a:r>
              <a:rPr lang="en-US" sz="4000" dirty="0"/>
              <a:t>Volumes</a:t>
            </a:r>
          </a:p>
          <a:p>
            <a:r>
              <a:rPr lang="en-US" sz="4000" dirty="0"/>
              <a:t>Networking</a:t>
            </a:r>
          </a:p>
          <a:p>
            <a:r>
              <a:rPr lang="en-US" sz="4000" dirty="0"/>
              <a:t>Swarm</a:t>
            </a:r>
          </a:p>
          <a:p>
            <a:r>
              <a:rPr lang="en-US" sz="4000" dirty="0"/>
              <a:t>CMON demo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0449" y="1965294"/>
            <a:ext cx="4753791" cy="4241196"/>
          </a:xfrm>
          <a:prstGeom prst="rect">
            <a:avLst/>
          </a:prstGeom>
        </p:spPr>
      </p:pic>
    </p:spTree>
    <p:extLst>
      <p:ext uri="{BB962C8B-B14F-4D97-AF65-F5344CB8AC3E}">
        <p14:creationId xmlns:p14="http://schemas.microsoft.com/office/powerpoint/2010/main" val="14881887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xfrm>
            <a:off x="177164" y="333372"/>
            <a:ext cx="9860282" cy="514352"/>
          </a:xfrm>
          <a:prstGeom prst="rect">
            <a:avLst/>
          </a:prstGeom>
        </p:spPr>
        <p:txBody>
          <a:bodyPr/>
          <a:lstStyle/>
          <a:p>
            <a:r>
              <a:rPr lang="en-US" b="0" dirty="0"/>
              <a:t>Introduction (Lab 1)</a:t>
            </a:r>
            <a:endParaRPr dirty="0"/>
          </a:p>
        </p:txBody>
      </p:sp>
      <p:sp>
        <p:nvSpPr>
          <p:cNvPr id="53" name="Shape 53"/>
          <p:cNvSpPr>
            <a:spLocks noGrp="1"/>
          </p:cNvSpPr>
          <p:nvPr>
            <p:ph type="body" idx="1"/>
          </p:nvPr>
        </p:nvSpPr>
        <p:spPr>
          <a:xfrm>
            <a:off x="178116" y="1235782"/>
            <a:ext cx="11603067" cy="4668629"/>
          </a:xfrm>
          <a:prstGeom prst="rect">
            <a:avLst/>
          </a:prstGeom>
        </p:spPr>
        <p:txBody>
          <a:bodyPr>
            <a:normAutofit/>
          </a:bodyPr>
          <a:lstStyle>
            <a:lvl2pPr marL="800100" indent="-228600">
              <a:spcBef>
                <a:spcPts val="500"/>
              </a:spcBef>
              <a:buFont typeface="Courier New"/>
              <a:defRPr sz="2000"/>
            </a:lvl2pPr>
            <a:lvl3pPr marL="1428750" indent="-228600">
              <a:spcBef>
                <a:spcPts val="500"/>
              </a:spcBef>
              <a:defRPr sz="1800"/>
            </a:lvl3pPr>
            <a:lvl4pPr marL="2057400" indent="-228600">
              <a:spcBef>
                <a:spcPts val="500"/>
              </a:spcBef>
              <a:defRPr sz="1600"/>
            </a:lvl4pPr>
          </a:lstStyle>
          <a:p>
            <a:pPr marL="342900" lvl="1" indent="-342900">
              <a:lnSpc>
                <a:spcPct val="100000"/>
              </a:lnSpc>
              <a:spcBef>
                <a:spcPts val="0"/>
              </a:spcBef>
              <a:buClrTx/>
              <a:buSzTx/>
            </a:pPr>
            <a:r>
              <a:rPr lang="en-US" sz="3200" dirty="0"/>
              <a:t>Prerequisites</a:t>
            </a:r>
          </a:p>
          <a:p>
            <a:pPr marL="971550" lvl="2" indent="-342900">
              <a:lnSpc>
                <a:spcPct val="100000"/>
              </a:lnSpc>
              <a:spcBef>
                <a:spcPts val="0"/>
              </a:spcBef>
              <a:buClrTx/>
              <a:buSzTx/>
            </a:pPr>
            <a:r>
              <a:rPr lang="en-US" sz="3200" dirty="0" err="1"/>
              <a:t>DockerID</a:t>
            </a:r>
            <a:r>
              <a:rPr lang="en-US" sz="3200" dirty="0"/>
              <a:t> creation</a:t>
            </a:r>
          </a:p>
          <a:p>
            <a:pPr marL="971550" lvl="2" indent="-342900">
              <a:lnSpc>
                <a:spcPct val="100000"/>
              </a:lnSpc>
              <a:spcBef>
                <a:spcPts val="0"/>
              </a:spcBef>
              <a:buClrTx/>
              <a:buSzTx/>
            </a:pPr>
            <a:r>
              <a:rPr lang="en-US" sz="3200" dirty="0"/>
              <a:t>Access to Linux VM</a:t>
            </a:r>
          </a:p>
          <a:p>
            <a:pPr marL="971550" lvl="2" indent="-342900">
              <a:lnSpc>
                <a:spcPct val="100000"/>
              </a:lnSpc>
              <a:spcBef>
                <a:spcPts val="0"/>
              </a:spcBef>
              <a:buClrTx/>
              <a:buSzTx/>
            </a:pPr>
            <a:r>
              <a:rPr lang="en-US" sz="3200" dirty="0"/>
              <a:t>GitHub clone </a:t>
            </a:r>
            <a:r>
              <a:rPr lang="en-US" sz="3200" i="1" dirty="0">
                <a:hlinkClick r:id="rId3"/>
              </a:rPr>
              <a:t>https://github.com/ivoklimsa/DockerMeetupAdvanced.git</a:t>
            </a:r>
            <a:endParaRPr lang="en-US" sz="3200" i="1" dirty="0"/>
          </a:p>
          <a:p>
            <a:pPr marL="342900" lvl="1" indent="-342900">
              <a:lnSpc>
                <a:spcPct val="100000"/>
              </a:lnSpc>
              <a:spcBef>
                <a:spcPts val="0"/>
              </a:spcBef>
              <a:buClrTx/>
              <a:buSzTx/>
            </a:pPr>
            <a:endParaRPr lang="en-US" sz="3200" dirty="0"/>
          </a:p>
          <a:p>
            <a:pPr marL="342900" lvl="1" indent="-342900">
              <a:lnSpc>
                <a:spcPct val="100000"/>
              </a:lnSpc>
              <a:spcBef>
                <a:spcPts val="0"/>
              </a:spcBef>
              <a:buClrTx/>
              <a:buSzTx/>
            </a:pPr>
            <a:r>
              <a:rPr lang="en-US" sz="3200" dirty="0"/>
              <a:t>Run Simple Docker container</a:t>
            </a:r>
          </a:p>
          <a:p>
            <a:pPr marL="971550" lvl="2" indent="-342900">
              <a:lnSpc>
                <a:spcPct val="100000"/>
              </a:lnSpc>
              <a:spcBef>
                <a:spcPts val="0"/>
              </a:spcBef>
              <a:buClrTx/>
              <a:buSzTx/>
            </a:pPr>
            <a:r>
              <a:rPr lang="en-US" sz="3000" dirty="0"/>
              <a:t>Deploy simple Linux Alpine </a:t>
            </a:r>
            <a:r>
              <a:rPr lang="en-US" sz="3000" dirty="0" err="1"/>
              <a:t>conteiner</a:t>
            </a:r>
            <a:r>
              <a:rPr lang="en-US" sz="3000" dirty="0"/>
              <a:t>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Docker Swarm (Lab-4)</a:t>
            </a:r>
            <a:endParaRPr lang="en-US" dirty="0"/>
          </a:p>
        </p:txBody>
      </p:sp>
      <p:sp>
        <p:nvSpPr>
          <p:cNvPr id="3" name="Text Placeholder 2"/>
          <p:cNvSpPr>
            <a:spLocks noGrp="1"/>
          </p:cNvSpPr>
          <p:nvPr>
            <p:ph type="body" idx="1"/>
          </p:nvPr>
        </p:nvSpPr>
        <p:spPr>
          <a:xfrm>
            <a:off x="177164" y="1218284"/>
            <a:ext cx="3975736" cy="5296816"/>
          </a:xfrm>
        </p:spPr>
        <p:txBody>
          <a:bodyPr>
            <a:normAutofit/>
          </a:bodyPr>
          <a:lstStyle/>
          <a:p>
            <a:r>
              <a:rPr lang="en-US" sz="2800" b="1" dirty="0"/>
              <a:t>Orchestration</a:t>
            </a:r>
          </a:p>
          <a:p>
            <a:r>
              <a:rPr lang="en-US" sz="2800" b="1" dirty="0"/>
              <a:t>Swarm</a:t>
            </a:r>
          </a:p>
          <a:p>
            <a:pPr lvl="1"/>
            <a:r>
              <a:rPr lang="en-US" sz="2800" dirty="0"/>
              <a:t>Swarm manager</a:t>
            </a:r>
          </a:p>
          <a:p>
            <a:pPr lvl="1"/>
            <a:r>
              <a:rPr lang="en-US" sz="2800" dirty="0"/>
              <a:t>Swarm worker</a:t>
            </a:r>
            <a:endParaRPr lang="en-US" sz="2800" b="1" dirty="0"/>
          </a:p>
          <a:p>
            <a:pPr lvl="1"/>
            <a:endParaRPr lang="en-US" b="1" dirty="0"/>
          </a:p>
          <a:p>
            <a:endParaRPr lang="en-US" dirty="0"/>
          </a:p>
        </p:txBody>
      </p:sp>
      <p:pic>
        <p:nvPicPr>
          <p:cNvPr id="5" name="Picture 4">
            <a:extLst>
              <a:ext uri="{FF2B5EF4-FFF2-40B4-BE49-F238E27FC236}">
                <a16:creationId xmlns:a16="http://schemas.microsoft.com/office/drawing/2014/main" id="{025320DD-D45C-2649-9C62-77F68D16C0C3}"/>
              </a:ext>
            </a:extLst>
          </p:cNvPr>
          <p:cNvPicPr>
            <a:picLocks noChangeAspect="1"/>
          </p:cNvPicPr>
          <p:nvPr/>
        </p:nvPicPr>
        <p:blipFill>
          <a:blip r:embed="rId3"/>
          <a:stretch>
            <a:fillRect/>
          </a:stretch>
        </p:blipFill>
        <p:spPr>
          <a:xfrm>
            <a:off x="4376916" y="1218284"/>
            <a:ext cx="7592400" cy="3563266"/>
          </a:xfrm>
          <a:prstGeom prst="rect">
            <a:avLst/>
          </a:prstGeom>
        </p:spPr>
      </p:pic>
    </p:spTree>
    <p:extLst>
      <p:ext uri="{BB962C8B-B14F-4D97-AF65-F5344CB8AC3E}">
        <p14:creationId xmlns:p14="http://schemas.microsoft.com/office/powerpoint/2010/main" val="31451462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64" y="170482"/>
            <a:ext cx="9860282" cy="734450"/>
          </a:xfrm>
        </p:spPr>
        <p:txBody>
          <a:bodyPr>
            <a:normAutofit/>
          </a:bodyPr>
          <a:lstStyle/>
          <a:p>
            <a:r>
              <a:rPr lang="cs-CZ" b="0" dirty="0" err="1"/>
              <a:t>Container</a:t>
            </a:r>
            <a:r>
              <a:rPr lang="cs-CZ" b="0" dirty="0"/>
              <a:t> Network Performance </a:t>
            </a:r>
            <a:r>
              <a:rPr lang="cs-CZ" b="0" dirty="0" err="1"/>
              <a:t>Tool</a:t>
            </a:r>
            <a:r>
              <a:rPr lang="en-US" b="0" dirty="0"/>
              <a:t> (Lab 5)</a:t>
            </a:r>
          </a:p>
        </p:txBody>
      </p:sp>
      <p:sp>
        <p:nvSpPr>
          <p:cNvPr id="3" name="Text Placeholder 2"/>
          <p:cNvSpPr>
            <a:spLocks noGrp="1"/>
          </p:cNvSpPr>
          <p:nvPr>
            <p:ph type="body" idx="1"/>
          </p:nvPr>
        </p:nvSpPr>
        <p:spPr>
          <a:xfrm>
            <a:off x="177163" y="1323569"/>
            <a:ext cx="4549819" cy="4468536"/>
          </a:xfrm>
        </p:spPr>
        <p:txBody>
          <a:bodyPr>
            <a:normAutofit fontScale="77500" lnSpcReduction="20000"/>
          </a:bodyPr>
          <a:lstStyle/>
          <a:p>
            <a:r>
              <a:rPr lang="cs-CZ" sz="3000" dirty="0" err="1"/>
              <a:t>The</a:t>
            </a:r>
            <a:r>
              <a:rPr lang="cs-CZ" sz="3000" dirty="0"/>
              <a:t> </a:t>
            </a:r>
            <a:r>
              <a:rPr lang="cs-CZ" sz="3000" dirty="0" err="1"/>
              <a:t>tool</a:t>
            </a:r>
            <a:r>
              <a:rPr lang="cs-CZ" sz="3000" dirty="0"/>
              <a:t> </a:t>
            </a:r>
            <a:r>
              <a:rPr lang="cs-CZ" sz="3000" dirty="0" err="1"/>
              <a:t>is</a:t>
            </a:r>
            <a:r>
              <a:rPr lang="cs-CZ" sz="3000" dirty="0"/>
              <a:t> </a:t>
            </a:r>
            <a:r>
              <a:rPr lang="cs-CZ" sz="3000" dirty="0" err="1"/>
              <a:t>intended</a:t>
            </a:r>
            <a:r>
              <a:rPr lang="cs-CZ" sz="3000" dirty="0"/>
              <a:t> to </a:t>
            </a:r>
            <a:r>
              <a:rPr lang="cs-CZ" sz="3000" dirty="0" err="1"/>
              <a:t>educate</a:t>
            </a:r>
            <a:r>
              <a:rPr lang="cs-CZ" sz="3000" dirty="0"/>
              <a:t> and </a:t>
            </a:r>
            <a:r>
              <a:rPr lang="cs-CZ" sz="3000" dirty="0" err="1"/>
              <a:t>facilitate</a:t>
            </a:r>
            <a:r>
              <a:rPr lang="cs-CZ" sz="3000" dirty="0"/>
              <a:t> </a:t>
            </a:r>
            <a:r>
              <a:rPr lang="cs-CZ" sz="3000" dirty="0" err="1"/>
              <a:t>decision-making</a:t>
            </a:r>
            <a:r>
              <a:rPr lang="cs-CZ" sz="3000" dirty="0"/>
              <a:t> </a:t>
            </a:r>
            <a:r>
              <a:rPr lang="cs-CZ" sz="3000" dirty="0" err="1"/>
              <a:t>of</a:t>
            </a:r>
            <a:r>
              <a:rPr lang="cs-CZ" sz="3000" dirty="0"/>
              <a:t> </a:t>
            </a:r>
            <a:r>
              <a:rPr lang="cs-CZ" sz="3000" dirty="0" err="1"/>
              <a:t>which</a:t>
            </a:r>
            <a:r>
              <a:rPr lang="cs-CZ" sz="3000" dirty="0"/>
              <a:t> type </a:t>
            </a:r>
            <a:r>
              <a:rPr lang="cs-CZ" sz="3000" dirty="0" err="1"/>
              <a:t>of</a:t>
            </a:r>
            <a:r>
              <a:rPr lang="cs-CZ" sz="3000" dirty="0"/>
              <a:t> network (</a:t>
            </a:r>
            <a:r>
              <a:rPr lang="cs-CZ" sz="3000" dirty="0" err="1"/>
              <a:t>i.e</a:t>
            </a:r>
            <a:r>
              <a:rPr lang="cs-CZ" sz="3000" dirty="0"/>
              <a:t>. network driver) to </a:t>
            </a:r>
            <a:r>
              <a:rPr lang="cs-CZ" sz="3000" dirty="0" err="1"/>
              <a:t>deploy</a:t>
            </a:r>
            <a:r>
              <a:rPr lang="cs-CZ" sz="3000" dirty="0"/>
              <a:t> in a </a:t>
            </a:r>
            <a:r>
              <a:rPr lang="cs-CZ" sz="3000" dirty="0" err="1"/>
              <a:t>container</a:t>
            </a:r>
            <a:r>
              <a:rPr lang="cs-CZ" sz="3000" dirty="0"/>
              <a:t> cluster (a </a:t>
            </a:r>
            <a:r>
              <a:rPr lang="cs-CZ" sz="3000" dirty="0" err="1"/>
              <a:t>multi</a:t>
            </a:r>
            <a:r>
              <a:rPr lang="cs-CZ" sz="3000" dirty="0"/>
              <a:t>-host </a:t>
            </a:r>
            <a:r>
              <a:rPr lang="cs-CZ" sz="3000" dirty="0" err="1"/>
              <a:t>environment</a:t>
            </a:r>
            <a:r>
              <a:rPr lang="cs-CZ" sz="3000" dirty="0"/>
              <a:t>), </a:t>
            </a:r>
            <a:r>
              <a:rPr lang="cs-CZ" sz="3000" dirty="0" err="1"/>
              <a:t>whether</a:t>
            </a:r>
            <a:r>
              <a:rPr lang="cs-CZ" sz="3000" dirty="0"/>
              <a:t> </a:t>
            </a:r>
            <a:r>
              <a:rPr lang="cs-CZ" sz="3000" dirty="0" err="1"/>
              <a:t>container</a:t>
            </a:r>
            <a:r>
              <a:rPr lang="cs-CZ" sz="3000" dirty="0"/>
              <a:t> </a:t>
            </a:r>
            <a:r>
              <a:rPr lang="cs-CZ" sz="3000" dirty="0" err="1"/>
              <a:t>orchestration</a:t>
            </a:r>
            <a:r>
              <a:rPr lang="cs-CZ" sz="3000" dirty="0"/>
              <a:t> </a:t>
            </a:r>
            <a:r>
              <a:rPr lang="cs-CZ" sz="3000" dirty="0" err="1"/>
              <a:t>is</a:t>
            </a:r>
            <a:r>
              <a:rPr lang="cs-CZ" sz="3000" dirty="0"/>
              <a:t> </a:t>
            </a:r>
            <a:r>
              <a:rPr lang="cs-CZ" sz="3000" dirty="0" err="1"/>
              <a:t>present</a:t>
            </a:r>
            <a:r>
              <a:rPr lang="cs-CZ" sz="3000" dirty="0"/>
              <a:t> </a:t>
            </a:r>
            <a:r>
              <a:rPr lang="cs-CZ" sz="3000" dirty="0" err="1"/>
              <a:t>or</a:t>
            </a:r>
            <a:r>
              <a:rPr lang="cs-CZ" sz="3000" dirty="0"/>
              <a:t> not.</a:t>
            </a:r>
          </a:p>
          <a:p>
            <a:r>
              <a:rPr lang="cs-CZ" sz="3000" dirty="0" err="1"/>
              <a:t>The</a:t>
            </a:r>
            <a:r>
              <a:rPr lang="cs-CZ" sz="3000" dirty="0"/>
              <a:t> </a:t>
            </a:r>
            <a:r>
              <a:rPr lang="cs-CZ" sz="3000" dirty="0" err="1"/>
              <a:t>tool</a:t>
            </a:r>
            <a:r>
              <a:rPr lang="cs-CZ" sz="3000" dirty="0"/>
              <a:t> </a:t>
            </a:r>
            <a:r>
              <a:rPr lang="cs-CZ" sz="3000" dirty="0" err="1"/>
              <a:t>facilitates</a:t>
            </a:r>
            <a:r>
              <a:rPr lang="cs-CZ" sz="3000" dirty="0"/>
              <a:t> </a:t>
            </a:r>
            <a:r>
              <a:rPr lang="cs-CZ" sz="3000" dirty="0" err="1"/>
              <a:t>comparison</a:t>
            </a:r>
            <a:r>
              <a:rPr lang="cs-CZ" sz="3000" dirty="0"/>
              <a:t> </a:t>
            </a:r>
            <a:r>
              <a:rPr lang="cs-CZ" sz="3000" dirty="0" err="1"/>
              <a:t>of</a:t>
            </a:r>
            <a:r>
              <a:rPr lang="cs-CZ" sz="3000" dirty="0"/>
              <a:t> </a:t>
            </a:r>
            <a:r>
              <a:rPr lang="cs-CZ" sz="3000" dirty="0" err="1"/>
              <a:t>the</a:t>
            </a:r>
            <a:r>
              <a:rPr lang="cs-CZ" sz="3000" dirty="0"/>
              <a:t> performance (via </a:t>
            </a:r>
            <a:r>
              <a:rPr lang="cs-CZ" sz="3000" dirty="0" err="1"/>
              <a:t>throughput</a:t>
            </a:r>
            <a:r>
              <a:rPr lang="cs-CZ" sz="3000" dirty="0"/>
              <a:t> test) </a:t>
            </a:r>
            <a:r>
              <a:rPr lang="cs-CZ" sz="3000" dirty="0" err="1"/>
              <a:t>of</a:t>
            </a:r>
            <a:r>
              <a:rPr lang="cs-CZ" sz="3000" dirty="0"/>
              <a:t> </a:t>
            </a:r>
            <a:r>
              <a:rPr lang="cs-CZ" sz="3000" dirty="0" err="1"/>
              <a:t>various</a:t>
            </a:r>
            <a:r>
              <a:rPr lang="cs-CZ" sz="3000" dirty="0"/>
              <a:t> </a:t>
            </a:r>
            <a:r>
              <a:rPr lang="cs-CZ" sz="3000" dirty="0" err="1"/>
              <a:t>container</a:t>
            </a:r>
            <a:r>
              <a:rPr lang="cs-CZ" sz="3000" dirty="0"/>
              <a:t> network </a:t>
            </a:r>
            <a:r>
              <a:rPr lang="cs-CZ" sz="3000" dirty="0" err="1"/>
              <a:t>plugins</a:t>
            </a:r>
            <a:r>
              <a:rPr lang="cs-CZ" sz="3000" dirty="0"/>
              <a:t>, </a:t>
            </a:r>
            <a:r>
              <a:rPr lang="cs-CZ" sz="3000" dirty="0" err="1"/>
              <a:t>producing</a:t>
            </a:r>
            <a:r>
              <a:rPr lang="cs-CZ" sz="3000" dirty="0"/>
              <a:t> a </a:t>
            </a:r>
            <a:r>
              <a:rPr lang="cs-CZ" sz="3000" dirty="0" err="1"/>
              <a:t>shareable</a:t>
            </a:r>
            <a:r>
              <a:rPr lang="cs-CZ" sz="3000" dirty="0"/>
              <a:t> </a:t>
            </a:r>
            <a:r>
              <a:rPr lang="cs-CZ" sz="3000" dirty="0" err="1"/>
              <a:t>throughput</a:t>
            </a:r>
            <a:r>
              <a:rPr lang="cs-CZ" sz="3000" dirty="0"/>
              <a:t> report. And </a:t>
            </a:r>
            <a:r>
              <a:rPr lang="cs-CZ" sz="3000" dirty="0" err="1"/>
              <a:t>assists</a:t>
            </a:r>
            <a:r>
              <a:rPr lang="cs-CZ" sz="3000" dirty="0"/>
              <a:t> in </a:t>
            </a:r>
            <a:r>
              <a:rPr lang="cs-CZ" sz="3000" dirty="0" err="1"/>
              <a:t>highlighting</a:t>
            </a:r>
            <a:r>
              <a:rPr lang="cs-CZ" sz="3000" dirty="0"/>
              <a:t> </a:t>
            </a:r>
            <a:r>
              <a:rPr lang="cs-CZ" sz="3000" dirty="0" err="1"/>
              <a:t>mishaps</a:t>
            </a:r>
            <a:r>
              <a:rPr lang="cs-CZ" sz="3000" dirty="0"/>
              <a:t> to </a:t>
            </a:r>
            <a:r>
              <a:rPr lang="cs-CZ" sz="3000" dirty="0" err="1"/>
              <a:t>avoid</a:t>
            </a:r>
            <a:r>
              <a:rPr lang="cs-CZ" sz="3000" dirty="0"/>
              <a:t> in </a:t>
            </a:r>
            <a:r>
              <a:rPr lang="cs-CZ" sz="3000" dirty="0" err="1"/>
              <a:t>your</a:t>
            </a:r>
            <a:r>
              <a:rPr lang="cs-CZ" sz="3000" dirty="0"/>
              <a:t> </a:t>
            </a:r>
            <a:r>
              <a:rPr lang="cs-CZ" sz="3000" dirty="0" err="1"/>
              <a:t>container</a:t>
            </a:r>
            <a:r>
              <a:rPr lang="cs-CZ" sz="3000" dirty="0"/>
              <a:t> network </a:t>
            </a:r>
            <a:r>
              <a:rPr lang="cs-CZ" sz="3000" dirty="0" err="1"/>
              <a:t>setup</a:t>
            </a:r>
            <a:endParaRPr lang="cs-CZ" sz="3000" dirty="0"/>
          </a:p>
          <a:p>
            <a:pPr marL="0" indent="0">
              <a:lnSpc>
                <a:spcPct val="100000"/>
              </a:lnSpc>
              <a:spcBef>
                <a:spcPts val="0"/>
              </a:spcBef>
              <a:buClrTx/>
              <a:buSzTx/>
              <a:buNone/>
            </a:pPr>
            <a:endParaRPr lang="en-US" sz="3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a:extLst>
              <a:ext uri="{FF2B5EF4-FFF2-40B4-BE49-F238E27FC236}">
                <a16:creationId xmlns:a16="http://schemas.microsoft.com/office/drawing/2014/main" id="{009FD784-DB96-4747-9C82-84D379E0AB26}"/>
              </a:ext>
            </a:extLst>
          </p:cNvPr>
          <p:cNvPicPr>
            <a:picLocks noChangeAspect="1"/>
          </p:cNvPicPr>
          <p:nvPr/>
        </p:nvPicPr>
        <p:blipFill>
          <a:blip r:embed="rId3"/>
          <a:stretch>
            <a:fillRect/>
          </a:stretch>
        </p:blipFill>
        <p:spPr>
          <a:xfrm>
            <a:off x="4606441" y="1215080"/>
            <a:ext cx="7585559" cy="4266877"/>
          </a:xfrm>
          <a:prstGeom prst="rect">
            <a:avLst/>
          </a:prstGeom>
        </p:spPr>
      </p:pic>
    </p:spTree>
    <p:extLst>
      <p:ext uri="{BB962C8B-B14F-4D97-AF65-F5344CB8AC3E}">
        <p14:creationId xmlns:p14="http://schemas.microsoft.com/office/powerpoint/2010/main" val="109008072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64" y="170482"/>
            <a:ext cx="9860282" cy="734450"/>
          </a:xfrm>
        </p:spPr>
        <p:txBody>
          <a:bodyPr>
            <a:normAutofit/>
          </a:bodyPr>
          <a:lstStyle/>
          <a:p>
            <a:r>
              <a:rPr lang="en-US" b="0" dirty="0" smtClean="0"/>
              <a:t>Docker networking – bridge and overlay</a:t>
            </a:r>
            <a:endParaRPr lang="en-US" b="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905" y="1216681"/>
            <a:ext cx="7623688" cy="4989810"/>
          </a:xfrm>
          <a:prstGeom prst="rect">
            <a:avLst/>
          </a:prstGeom>
        </p:spPr>
      </p:pic>
    </p:spTree>
    <p:extLst>
      <p:ext uri="{BB962C8B-B14F-4D97-AF65-F5344CB8AC3E}">
        <p14:creationId xmlns:p14="http://schemas.microsoft.com/office/powerpoint/2010/main" val="805415126"/>
      </p:ext>
    </p:extLst>
  </p:cSld>
  <p:clrMapOvr>
    <a:masterClrMapping/>
  </p:clrMapOvr>
  <p:transition spd="med"/>
</p:sld>
</file>

<file path=ppt/theme/theme1.xml><?xml version="1.0" encoding="utf-8"?>
<a:theme xmlns:a="http://schemas.openxmlformats.org/drawingml/2006/main" name="SolarWinds_Template">
  <a:themeElements>
    <a:clrScheme name="SolarWinds_Template">
      <a:dk1>
        <a:srgbClr val="161616"/>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227</TotalTime>
  <Words>556</Words>
  <Application>Microsoft Office PowerPoint</Application>
  <PresentationFormat>Widescreen</PresentationFormat>
  <Paragraphs>60</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Courier New</vt:lpstr>
      <vt:lpstr>SolarWinds_Template</vt:lpstr>
      <vt:lpstr>Docker </vt:lpstr>
      <vt:lpstr>Agenda</vt:lpstr>
      <vt:lpstr>Introduction (Lab 1)</vt:lpstr>
      <vt:lpstr>Docker Swarm (Lab-4)</vt:lpstr>
      <vt:lpstr>Container Network Performance Tool (Lab 5)</vt:lpstr>
      <vt:lpstr>Docker networking – bridge and overlay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c:title>
  <cp:lastModifiedBy>Vlasatik, Petr</cp:lastModifiedBy>
  <cp:revision>17</cp:revision>
  <dcterms:modified xsi:type="dcterms:W3CDTF">2018-02-23T13:30:09Z</dcterms:modified>
</cp:coreProperties>
</file>